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heme/theme2.xml" ContentType="application/vnd.openxmlformats-officedocument.theme+xml"/>
  <Override PartName="/ppt/tags/tag13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3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347" r:id="rId3"/>
    <p:sldId id="407" r:id="rId4"/>
    <p:sldId id="408" r:id="rId5"/>
    <p:sldId id="423" r:id="rId6"/>
    <p:sldId id="424" r:id="rId7"/>
    <p:sldId id="409" r:id="rId8"/>
    <p:sldId id="411" r:id="rId9"/>
    <p:sldId id="412" r:id="rId10"/>
    <p:sldId id="413" r:id="rId11"/>
    <p:sldId id="410" r:id="rId12"/>
    <p:sldId id="414" r:id="rId13"/>
    <p:sldId id="419" r:id="rId14"/>
    <p:sldId id="415" r:id="rId15"/>
    <p:sldId id="416" r:id="rId16"/>
    <p:sldId id="435" r:id="rId17"/>
    <p:sldId id="383" r:id="rId18"/>
    <p:sldId id="43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xmlns="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谢" initials="谢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F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088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EE99C-B552-4883-B716-74E3F503DCC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8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3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0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10" Type="http://schemas.openxmlformats.org/officeDocument/2006/relationships/image" Target="../media/image3.jpeg"/><Relationship Id="rId4" Type="http://schemas.openxmlformats.org/officeDocument/2006/relationships/tags" Target="../tags/tag100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10" Type="http://schemas.openxmlformats.org/officeDocument/2006/relationships/image" Target="../media/image3.jpeg"/><Relationship Id="rId4" Type="http://schemas.openxmlformats.org/officeDocument/2006/relationships/tags" Target="../tags/tag108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10" Type="http://schemas.openxmlformats.org/officeDocument/2006/relationships/image" Target="../media/image3.jpeg"/><Relationship Id="rId4" Type="http://schemas.openxmlformats.org/officeDocument/2006/relationships/tags" Target="../tags/tag116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3.jpe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.jpeg"/><Relationship Id="rId4" Type="http://schemas.openxmlformats.org/officeDocument/2006/relationships/tags" Target="../tags/tag16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1.jpeg"/><Relationship Id="rId5" Type="http://schemas.openxmlformats.org/officeDocument/2006/relationships/tags" Target="../tags/tag3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1.jpe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1.jpeg"/><Relationship Id="rId5" Type="http://schemas.openxmlformats.org/officeDocument/2006/relationships/tags" Target="../tags/tag6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0.xml"/><Relationship Id="rId9" Type="http://schemas.openxmlformats.org/officeDocument/2006/relationships/tags" Target="../tags/tag65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10" Type="http://schemas.openxmlformats.org/officeDocument/2006/relationships/image" Target="../media/image1.jpeg"/><Relationship Id="rId4" Type="http://schemas.openxmlformats.org/officeDocument/2006/relationships/tags" Target="../tags/tag69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2503200" y="2447730"/>
            <a:ext cx="7185600" cy="1198800"/>
          </a:xfrm>
        </p:spPr>
        <p:txBody>
          <a:bodyPr lIns="90000" tIns="46800" rIns="90000" bIns="46800" anchor="b" anchorCtr="0">
            <a:normAutofit/>
          </a:bodyPr>
          <a:lstStyle>
            <a:lvl1pPr algn="dist">
              <a:defRPr sz="7200" b="0" spc="600" baseline="0">
                <a:solidFill>
                  <a:schemeClr val="accent1"/>
                </a:solidFill>
                <a:latin typeface="微软雅黑" panose="020B0503020204020204" charset="-122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4031400" y="3819541"/>
            <a:ext cx="4129200" cy="502601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97100" y="2447730"/>
            <a:ext cx="7797800" cy="119880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3917764" y="3819541"/>
            <a:ext cx="4356472" cy="3175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spc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</a:defRPr>
            </a:lvl2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-6000" y="513000"/>
            <a:ext cx="12204000" cy="5832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159000" y="2601738"/>
            <a:ext cx="7874000" cy="1076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400" b="0" u="none" strike="noStrike" kern="1200" cap="none" spc="800" normalizeH="0" baseline="0">
                <a:solidFill>
                  <a:schemeClr val="accent1"/>
                </a:solidFill>
                <a:uFillTx/>
                <a:latin typeface="微软雅黑" panose="020B0503020204020204" charset="-122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4031400" y="3819541"/>
            <a:ext cx="4129200" cy="531019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kumimoji="0" lang="zh-CN" altLang="en-US" sz="1400" b="0" i="0" u="none" strike="noStrike" kern="1200" cap="none" spc="8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9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图片 13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 userDrawn="1">
              <p:custDataLst>
                <p:tags r:id="rId11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2" y="0"/>
            <a:ext cx="7073321" cy="6858000"/>
          </a:xfrm>
          <a:custGeom>
            <a:avLst/>
            <a:gdLst>
              <a:gd name="connsiteX0" fmla="*/ 0 w 7073321"/>
              <a:gd name="connsiteY0" fmla="*/ 0 h 6858000"/>
              <a:gd name="connsiteX1" fmla="*/ 3362885 w 7073321"/>
              <a:gd name="connsiteY1" fmla="*/ 0 h 6858000"/>
              <a:gd name="connsiteX2" fmla="*/ 4634891 w 7073321"/>
              <a:gd name="connsiteY2" fmla="*/ 0 h 6858000"/>
              <a:gd name="connsiteX3" fmla="*/ 7073321 w 7073321"/>
              <a:gd name="connsiteY3" fmla="*/ 6858000 h 6858000"/>
              <a:gd name="connsiteX4" fmla="*/ 3362885 w 7073321"/>
              <a:gd name="connsiteY4" fmla="*/ 6858000 h 6858000"/>
              <a:gd name="connsiteX5" fmla="*/ 2171151 w 7073321"/>
              <a:gd name="connsiteY5" fmla="*/ 6858000 h 6858000"/>
              <a:gd name="connsiteX6" fmla="*/ 0 w 707332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73321" h="6858000">
                <a:moveTo>
                  <a:pt x="0" y="0"/>
                </a:moveTo>
                <a:lnTo>
                  <a:pt x="3362885" y="0"/>
                </a:lnTo>
                <a:lnTo>
                  <a:pt x="4634891" y="0"/>
                </a:lnTo>
                <a:lnTo>
                  <a:pt x="7073321" y="6858000"/>
                </a:lnTo>
                <a:lnTo>
                  <a:pt x="3362885" y="6858000"/>
                </a:lnTo>
                <a:lnTo>
                  <a:pt x="2171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" y="0"/>
            <a:ext cx="6141567" cy="6858000"/>
          </a:xfrm>
          <a:custGeom>
            <a:avLst/>
            <a:gdLst>
              <a:gd name="connsiteX0" fmla="*/ 0 w 6141567"/>
              <a:gd name="connsiteY0" fmla="*/ 0 h 6858000"/>
              <a:gd name="connsiteX1" fmla="*/ 2431131 w 6141567"/>
              <a:gd name="connsiteY1" fmla="*/ 0 h 6858000"/>
              <a:gd name="connsiteX2" fmla="*/ 3703137 w 6141567"/>
              <a:gd name="connsiteY2" fmla="*/ 0 h 6858000"/>
              <a:gd name="connsiteX3" fmla="*/ 6141567 w 6141567"/>
              <a:gd name="connsiteY3" fmla="*/ 6858000 h 6858000"/>
              <a:gd name="connsiteX4" fmla="*/ 2431131 w 6141567"/>
              <a:gd name="connsiteY4" fmla="*/ 6858000 h 6858000"/>
              <a:gd name="connsiteX5" fmla="*/ 1239397 w 6141567"/>
              <a:gd name="connsiteY5" fmla="*/ 6858000 h 6858000"/>
              <a:gd name="connsiteX6" fmla="*/ 0 w 61415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1567" h="6858000">
                <a:moveTo>
                  <a:pt x="0" y="0"/>
                </a:moveTo>
                <a:lnTo>
                  <a:pt x="2431131" y="0"/>
                </a:lnTo>
                <a:lnTo>
                  <a:pt x="3703137" y="0"/>
                </a:lnTo>
                <a:lnTo>
                  <a:pt x="6141567" y="6858000"/>
                </a:lnTo>
                <a:lnTo>
                  <a:pt x="2431131" y="6858000"/>
                </a:lnTo>
                <a:lnTo>
                  <a:pt x="123939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246743" y="243785"/>
            <a:ext cx="11698515" cy="63704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834743" y="660944"/>
            <a:ext cx="5687376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 userDrawn="1">
              <p:custDataLst>
                <p:tags r:id="rId9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016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微软雅黑" panose="020B0503020204020204" charset="-122"/>
                <a:ea typeface="微软雅黑" panose="020B0503020204020204" charset="-122"/>
                <a:cs typeface="Viner Hand ITC" panose="03070502030502020203" charset="0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2021/12/1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8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9635" y="2571258"/>
            <a:ext cx="7874000" cy="1076400"/>
          </a:xfrm>
        </p:spPr>
        <p:txBody>
          <a:bodyPr>
            <a:noAutofit/>
          </a:bodyPr>
          <a:lstStyle/>
          <a:p>
            <a:r>
              <a:rPr lang="zh-CN" altLang="en-US" sz="8000" b="1">
                <a:ea typeface="微软雅黑" panose="020B0503020204020204" charset="-122"/>
              </a:rPr>
              <a:t>迭代与递归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/>
              <a:t>概念</a:t>
            </a:r>
            <a:r>
              <a:rPr lang="en-US" altLang="zh-CN" sz="1800"/>
              <a:t>·</a:t>
            </a:r>
            <a:r>
              <a:rPr sz="1800"/>
              <a:t>特性</a:t>
            </a:r>
            <a:r>
              <a:rPr lang="en-US" altLang="zh-CN" sz="1800"/>
              <a:t>·</a:t>
            </a:r>
            <a:r>
              <a:rPr sz="1800"/>
              <a:t>基本操作</a:t>
            </a:r>
            <a:r>
              <a:rPr lang="en-US" altLang="zh-CN" sz="1800"/>
              <a:t>·</a:t>
            </a:r>
            <a:r>
              <a:rPr sz="1800"/>
              <a:t>应用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49960" y="768985"/>
            <a:ext cx="23406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</a:rPr>
              <a:t>拓展</a:t>
            </a:r>
            <a:r>
              <a:rPr lang="en-US" altLang="zh-CN" sz="2400" b="1">
                <a:solidFill>
                  <a:schemeClr val="accent1"/>
                </a:solidFill>
              </a:rPr>
              <a:t>—</a:t>
            </a:r>
            <a:r>
              <a:rPr lang="zh-CN" altLang="en-US" sz="2400" b="1">
                <a:solidFill>
                  <a:schemeClr val="accent1"/>
                </a:solidFill>
              </a:rPr>
              <a:t>递归与栈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90" y="1267460"/>
            <a:ext cx="8923020" cy="224028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023745" y="3703320"/>
            <a:ext cx="8143240" cy="2614930"/>
            <a:chOff x="3187" y="5832"/>
            <a:chExt cx="12824" cy="41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" y="5832"/>
              <a:ext cx="12825" cy="4119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3673" y="7964"/>
              <a:ext cx="80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FF0000"/>
                  </a:solidFill>
                </a:rPr>
                <a:t>f(2)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266" y="7418"/>
              <a:ext cx="80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FF0000"/>
                  </a:solidFill>
                </a:rPr>
                <a:t>f(1)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861" y="6872"/>
              <a:ext cx="801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solidFill>
                    <a:srgbClr val="FF0000"/>
                  </a:solidFill>
                </a:rPr>
                <a:t>f(0)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" y="6945"/>
              <a:ext cx="360" cy="38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8431" y="6871"/>
              <a:ext cx="80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solidFill>
                    <a:srgbClr val="FF0000"/>
                  </a:solidFill>
                </a:rPr>
                <a:t>  1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  <p:bldLst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ym typeface="+mn-ea"/>
              </a:rPr>
              <a:t>斐波那契数列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1886" y="885220"/>
            <a:ext cx="1060824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sz="2000" dirty="0"/>
              <a:t>在数学上，斐波那契数列以如下被以递推的方法定义：</a:t>
            </a:r>
          </a:p>
          <a:p>
            <a:pPr indent="508000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sz="2000" dirty="0">
                <a:solidFill>
                  <a:srgbClr val="FF0000"/>
                </a:solidFill>
              </a:rPr>
              <a:t>F(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sz="2000" dirty="0">
                <a:solidFill>
                  <a:srgbClr val="FF0000"/>
                </a:solidFill>
              </a:rPr>
              <a:t>)=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sz="2000" dirty="0">
                <a:solidFill>
                  <a:srgbClr val="FF0000"/>
                </a:solidFill>
              </a:rPr>
              <a:t>，F(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sz="2000" dirty="0">
                <a:solidFill>
                  <a:srgbClr val="FF0000"/>
                </a:solidFill>
              </a:rPr>
              <a:t>)=1, F(n)=F(n - 1)+F(n - 2)</a:t>
            </a:r>
            <a:r>
              <a:rPr sz="2000" dirty="0"/>
              <a:t>（n ≥ 2，n ∈ N*）</a:t>
            </a:r>
            <a:r>
              <a:rPr lang="zh-CN" sz="2000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89685" y="1610995"/>
            <a:ext cx="4489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</a:rPr>
              <a:t>递归</a:t>
            </a:r>
            <a:r>
              <a:rPr lang="zh-CN" altLang="en-US"/>
              <a:t>求</a:t>
            </a:r>
            <a:r>
              <a:rPr dirty="0">
                <a:sym typeface="+mn-ea"/>
              </a:rPr>
              <a:t>斐波那契数列</a:t>
            </a:r>
            <a:r>
              <a:rPr lang="zh-CN" dirty="0">
                <a:sym typeface="+mn-ea"/>
              </a:rPr>
              <a:t>的</a:t>
            </a:r>
            <a:r>
              <a:rPr lang="zh-CN" dirty="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40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项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F(40)</a:t>
            </a:r>
            <a:r>
              <a:rPr lang="zh-CN" altLang="en-US" dirty="0">
                <a:sym typeface="+mn-ea"/>
              </a:rPr>
              <a:t>的值？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89685" y="5754370"/>
            <a:ext cx="6355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求</a:t>
            </a:r>
            <a:r>
              <a:rPr dirty="0">
                <a:sym typeface="+mn-ea"/>
              </a:rPr>
              <a:t>斐波那契数列</a:t>
            </a:r>
            <a:r>
              <a:rPr lang="zh-CN" dirty="0">
                <a:sym typeface="+mn-ea"/>
              </a:rPr>
              <a:t>，迭代和递归那个效率更高（</a:t>
            </a:r>
            <a:r>
              <a:rPr lang="zh-CN" dirty="0">
                <a:solidFill>
                  <a:srgbClr val="FF0000"/>
                </a:solidFill>
                <a:sym typeface="+mn-ea"/>
              </a:rPr>
              <a:t>时间复杂度</a:t>
            </a:r>
            <a:r>
              <a:rPr lang="zh-CN" dirty="0"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70" y="2112010"/>
            <a:ext cx="4247515" cy="3121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220" y="2135505"/>
            <a:ext cx="4377055" cy="309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ym typeface="+mn-ea"/>
              </a:rPr>
              <a:t>斐波那契数列</a:t>
            </a:r>
            <a:r>
              <a:rPr lang="en-US" altLang="zh-CN">
                <a:sym typeface="+mn-ea"/>
              </a:rPr>
              <a:t>—</a:t>
            </a:r>
            <a:r>
              <a:rPr>
                <a:sym typeface="+mn-ea"/>
              </a:rPr>
              <a:t>迭代、递归算法</a:t>
            </a:r>
            <a:r>
              <a:rPr>
                <a:solidFill>
                  <a:srgbClr val="FF0000"/>
                </a:solidFill>
                <a:sym typeface="+mn-ea"/>
              </a:rPr>
              <a:t>时间复杂度对比</a:t>
            </a:r>
            <a:endParaRPr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6360" y="3386455"/>
            <a:ext cx="2948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/>
              <a:t>迭代算法</a:t>
            </a:r>
            <a:r>
              <a:rPr lang="zh-CN" dirty="0">
                <a:solidFill>
                  <a:srgbClr val="FF0000"/>
                </a:solidFill>
                <a:sym typeface="+mn-ea"/>
              </a:rPr>
              <a:t>时间复杂度：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O(n)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745" y="814705"/>
            <a:ext cx="5730875" cy="3562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9850755" y="3005455"/>
            <a:ext cx="238887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在递归调用过程中</a:t>
            </a:r>
          </a:p>
          <a:p>
            <a:r>
              <a:rPr lang="zh-CN" altLang="en-US">
                <a:sym typeface="+mn-ea"/>
              </a:rPr>
              <a:t>Fib(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)被计算了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次，</a:t>
            </a:r>
            <a:endParaRPr lang="zh-CN" altLang="en-US"/>
          </a:p>
          <a:p>
            <a:r>
              <a:rPr lang="zh-CN" altLang="en-US">
                <a:sym typeface="+mn-ea"/>
              </a:rPr>
              <a:t>Fib(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)被计算了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次，</a:t>
            </a:r>
            <a:endParaRPr lang="zh-CN" altLang="en-US"/>
          </a:p>
          <a:p>
            <a:r>
              <a:rPr lang="zh-CN" altLang="en-US"/>
              <a:t>Fib(3)被计算了2次，Fib(2)被计算了3次。Fib(1)被调用了5次，Fib(0)中被调用了3次。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198110" y="4903470"/>
            <a:ext cx="57556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递归算法</a:t>
            </a:r>
            <a:r>
              <a:rPr lang="zh-CN" altLang="en-US">
                <a:solidFill>
                  <a:srgbClr val="FF0000"/>
                </a:solidFill>
              </a:rPr>
              <a:t>时间复杂度</a:t>
            </a:r>
            <a:r>
              <a:rPr lang="zh-CN" altLang="en-US"/>
              <a:t>为(二叉树的节点个数）：</a:t>
            </a:r>
          </a:p>
          <a:p>
            <a:endParaRPr lang="zh-CN" altLang="en-US"/>
          </a:p>
          <a:p>
            <a:r>
              <a:rPr lang="en-US" altLang="zh-CN"/>
              <a:t>T(n)</a:t>
            </a:r>
            <a:r>
              <a:rPr lang="zh-CN" altLang="en-US"/>
              <a:t>=</a:t>
            </a:r>
            <a:r>
              <a:rPr lang="en-US" altLang="zh-CN"/>
              <a:t>2</a:t>
            </a:r>
            <a:r>
              <a:rPr lang="en-US" altLang="zh-CN" baseline="30000"/>
              <a:t>n</a:t>
            </a:r>
            <a:r>
              <a:rPr lang="zh-CN" altLang="en-US"/>
              <a:t>-1  </a:t>
            </a:r>
            <a:r>
              <a:rPr lang="en-US" altLang="zh-CN"/>
              <a:t>→</a:t>
            </a:r>
            <a:r>
              <a:rPr lang="en-US" altLang="zh-CN">
                <a:solidFill>
                  <a:srgbClr val="FF0000"/>
                </a:solidFill>
              </a:rPr>
              <a:t>O(2</a:t>
            </a:r>
            <a:r>
              <a:rPr lang="en-US" altLang="zh-CN" baseline="30000">
                <a:solidFill>
                  <a:srgbClr val="FF0000"/>
                </a:solidFill>
              </a:rPr>
              <a:t>n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r>
              <a:rPr lang="zh-CN" altLang="en-US"/>
              <a:t>。（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为所求值，也为层数</a:t>
            </a:r>
            <a:r>
              <a:rPr lang="zh-CN" altLang="en-US"/>
              <a:t>）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75" y="845820"/>
            <a:ext cx="3589655" cy="25406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15" y="3754755"/>
            <a:ext cx="3973830" cy="2920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ym typeface="+mn-ea"/>
              </a:rPr>
              <a:t>斐波那契数列</a:t>
            </a:r>
            <a:r>
              <a:rPr lang="en-US" altLang="zh-CN">
                <a:sym typeface="+mn-ea"/>
              </a:rPr>
              <a:t>—</a:t>
            </a:r>
            <a:r>
              <a:rPr>
                <a:sym typeface="+mn-ea"/>
              </a:rPr>
              <a:t>递归算法</a:t>
            </a:r>
            <a:r>
              <a:rPr>
                <a:solidFill>
                  <a:srgbClr val="FF0000"/>
                </a:solidFill>
                <a:sym typeface="+mn-ea"/>
              </a:rPr>
              <a:t>优化</a:t>
            </a:r>
            <a:endParaRPr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1584325"/>
            <a:ext cx="5934710" cy="3689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2098040" y="5481320"/>
            <a:ext cx="2368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时间复杂度：</a:t>
            </a:r>
            <a:r>
              <a:rPr lang="en-US" altLang="zh-CN">
                <a:solidFill>
                  <a:srgbClr val="FF0000"/>
                </a:solidFill>
              </a:rPr>
              <a:t>O(2</a:t>
            </a:r>
            <a:r>
              <a:rPr lang="en-US" altLang="zh-CN" baseline="30000">
                <a:solidFill>
                  <a:srgbClr val="FF0000"/>
                </a:solidFill>
              </a:rPr>
              <a:t>n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255" y="784225"/>
            <a:ext cx="5074920" cy="5427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rgbClr val="FF0000"/>
                </a:solidFill>
              </a:rPr>
              <a:t>汉诺塔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987425"/>
            <a:ext cx="5387340" cy="2164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95" y="987425"/>
            <a:ext cx="3779520" cy="2186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305" y="3767455"/>
            <a:ext cx="3870960" cy="1676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875" y="669925"/>
            <a:ext cx="521208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rgbClr val="FF0000"/>
                </a:solidFill>
              </a:rPr>
              <a:t>汉诺塔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" y="1039495"/>
            <a:ext cx="3870960" cy="1676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405" y="1108075"/>
            <a:ext cx="8039100" cy="1539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9945" y="2915285"/>
            <a:ext cx="104921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/>
              <a:t>从问题的抽象与建模串可以发现， 原来与n有关的问题变成了与n-1有关的问题，重复这个过程， 每次n减1， 最后当n=</a:t>
            </a:r>
            <a:r>
              <a:rPr lang="en-US" altLang="zh-CN"/>
              <a:t>1</a:t>
            </a:r>
            <a:r>
              <a:rPr lang="zh-CN" altLang="en-US"/>
              <a:t>时， 直接移动该圆盘。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0900" y="3560445"/>
            <a:ext cx="102997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①定义一个实现圆盘移动的函数move。 如将n个圆盘从A柱经过B柱移动到C柱， 可调用函数move(n, a, b, c）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0900" y="4205605"/>
            <a:ext cx="94164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②将n个圆盘从A柱经过B柱移动到C 柱， 可以分解成如下递归调用：</a:t>
            </a:r>
          </a:p>
          <a:p>
            <a:pPr lvl="2"/>
            <a:r>
              <a:rPr lang="zh-CN" altLang="en-US"/>
              <a:t>move(n-1, a, c, b)</a:t>
            </a:r>
          </a:p>
          <a:p>
            <a:pPr lvl="2"/>
            <a:r>
              <a:rPr lang="zh-CN" altLang="en-US"/>
              <a:t> a→c</a:t>
            </a:r>
          </a:p>
          <a:p>
            <a:pPr lvl="2"/>
            <a:r>
              <a:rPr lang="zh-CN" altLang="en-US"/>
              <a:t>move(n-1, b, a, c)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0900" y="5325745"/>
            <a:ext cx="664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③重复执行步骤②， 直到n=</a:t>
            </a:r>
            <a:r>
              <a:rPr lang="en-US" altLang="zh-CN"/>
              <a:t>1</a:t>
            </a:r>
            <a:r>
              <a:rPr lang="zh-CN" altLang="en-US"/>
              <a:t>时， 直接移动圆盘， 递归结束。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485" y="4083685"/>
            <a:ext cx="3809365" cy="2555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49960" y="768985"/>
            <a:ext cx="2035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</a:rPr>
              <a:t>实践</a:t>
            </a:r>
            <a:r>
              <a:rPr lang="en-US" altLang="zh-CN" sz="2400" b="1">
                <a:solidFill>
                  <a:schemeClr val="accent1"/>
                </a:solidFill>
              </a:rPr>
              <a:t>—</a:t>
            </a:r>
            <a:r>
              <a:rPr lang="zh-CN" altLang="en-US" sz="2400" b="1">
                <a:solidFill>
                  <a:schemeClr val="accent1"/>
                </a:solidFill>
              </a:rPr>
              <a:t>全排列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07795" y="1368425"/>
            <a:ext cx="82105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递归实现全排列：给定一个字符串，如何打印出其全排列呢？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47000" y="537845"/>
            <a:ext cx="3382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输入示例:</a:t>
            </a:r>
          </a:p>
          <a:p>
            <a:r>
              <a:rPr lang="zh-CN" altLang="en-US">
                <a:solidFill>
                  <a:srgbClr val="FF0000"/>
                </a:solidFill>
              </a:rPr>
              <a:t>abc</a:t>
            </a:r>
          </a:p>
          <a:p>
            <a:r>
              <a:rPr lang="zh-CN" altLang="en-US">
                <a:solidFill>
                  <a:srgbClr val="FF0000"/>
                </a:solidFill>
              </a:rPr>
              <a:t>输出示例:</a:t>
            </a:r>
          </a:p>
          <a:p>
            <a:r>
              <a:rPr lang="zh-CN" altLang="en-US">
                <a:solidFill>
                  <a:srgbClr val="FF0000"/>
                </a:solidFill>
              </a:rPr>
              <a:t>abc  acb  bac  bca 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cba  cab  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7795" y="2087245"/>
            <a:ext cx="489458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以[</a:t>
            </a:r>
            <a:r>
              <a:rPr lang="en-US" altLang="zh-CN"/>
              <a:t>a</a:t>
            </a:r>
            <a:r>
              <a:rPr lang="zh-CN" altLang="en-US"/>
              <a:t>,</a:t>
            </a:r>
            <a:r>
              <a:rPr lang="en-US" altLang="zh-CN"/>
              <a:t>b</a:t>
            </a:r>
            <a:r>
              <a:rPr lang="zh-CN" altLang="en-US"/>
              <a:t>,</a:t>
            </a:r>
            <a:r>
              <a:rPr lang="en-US" altLang="zh-CN"/>
              <a:t>c</a:t>
            </a:r>
            <a:r>
              <a:rPr lang="zh-CN" altLang="en-US"/>
              <a:t>]为例， </a:t>
            </a:r>
            <a:r>
              <a:rPr lang="en-US" altLang="zh-CN"/>
              <a:t>a</a:t>
            </a:r>
            <a:r>
              <a:rPr lang="zh-CN" altLang="en-US"/>
              <a:t>,</a:t>
            </a:r>
            <a:r>
              <a:rPr lang="en-US" altLang="zh-CN"/>
              <a:t>b</a:t>
            </a:r>
            <a:r>
              <a:rPr lang="zh-CN" altLang="en-US"/>
              <a:t>,</a:t>
            </a:r>
            <a:r>
              <a:rPr lang="en-US" altLang="zh-CN"/>
              <a:t>c</a:t>
            </a:r>
            <a:r>
              <a:rPr lang="zh-CN" altLang="en-US"/>
              <a:t>的全排列可以看作是</a:t>
            </a:r>
          </a:p>
          <a:p>
            <a:pPr lvl="1"/>
            <a:r>
              <a:rPr lang="en-US" altLang="zh-CN"/>
              <a:t>a</a:t>
            </a:r>
            <a:r>
              <a:rPr lang="zh-CN" altLang="en-US"/>
              <a:t>,[</a:t>
            </a:r>
            <a:r>
              <a:rPr lang="en-US" altLang="zh-CN"/>
              <a:t>b</a:t>
            </a:r>
            <a:r>
              <a:rPr lang="zh-CN" altLang="en-US"/>
              <a:t>,</a:t>
            </a:r>
            <a:r>
              <a:rPr lang="en-US" altLang="zh-CN"/>
              <a:t>c</a:t>
            </a:r>
            <a:r>
              <a:rPr lang="zh-CN" altLang="en-US"/>
              <a:t>的全排列]</a:t>
            </a:r>
          </a:p>
          <a:p>
            <a:pPr lvl="1"/>
            <a:r>
              <a:rPr lang="zh-CN" altLang="en-US"/>
              <a:t>      [</a:t>
            </a:r>
            <a:r>
              <a:rPr lang="en-US" altLang="zh-CN"/>
              <a:t>b</a:t>
            </a:r>
            <a:r>
              <a:rPr lang="zh-CN" altLang="en-US"/>
              <a:t>,</a:t>
            </a:r>
            <a:r>
              <a:rPr lang="en-US" altLang="zh-CN"/>
              <a:t>c</a:t>
            </a:r>
            <a:r>
              <a:rPr lang="zh-CN" altLang="en-US"/>
              <a:t>]的全排列又可以看作是</a:t>
            </a:r>
          </a:p>
          <a:p>
            <a:pPr lvl="1"/>
            <a:r>
              <a:rPr lang="zh-CN" altLang="en-US"/>
              <a:t>         </a:t>
            </a:r>
            <a:r>
              <a:rPr lang="en-US" altLang="zh-CN"/>
              <a:t>b</a:t>
            </a:r>
            <a:r>
              <a:rPr lang="zh-CN" altLang="en-US"/>
              <a:t>,[</a:t>
            </a:r>
            <a:r>
              <a:rPr lang="en-US" altLang="zh-CN"/>
              <a:t>c</a:t>
            </a:r>
            <a:r>
              <a:rPr lang="zh-CN" altLang="en-US"/>
              <a:t>的全排列]</a:t>
            </a:r>
            <a:r>
              <a:rPr lang="zh-CN" altLang="en-US">
                <a:solidFill>
                  <a:srgbClr val="FF0000"/>
                </a:solidFill>
              </a:rPr>
              <a:t>—————</a:t>
            </a:r>
            <a:r>
              <a:rPr lang="zh-CN" altLang="en-US"/>
              <a:t>对应</a:t>
            </a:r>
            <a:r>
              <a:rPr lang="en-US" altLang="zh-CN"/>
              <a:t>abc</a:t>
            </a:r>
            <a:endParaRPr lang="zh-CN" altLang="en-US"/>
          </a:p>
          <a:p>
            <a:pPr lvl="1"/>
            <a:r>
              <a:rPr lang="zh-CN" altLang="en-US"/>
              <a:t>         </a:t>
            </a:r>
            <a:r>
              <a:rPr lang="en-US" altLang="zh-CN"/>
              <a:t>c</a:t>
            </a:r>
            <a:r>
              <a:rPr lang="zh-CN" altLang="en-US"/>
              <a:t>,[</a:t>
            </a:r>
            <a:r>
              <a:rPr lang="en-US" altLang="zh-CN"/>
              <a:t>b</a:t>
            </a:r>
            <a:r>
              <a:rPr lang="zh-CN" altLang="en-US"/>
              <a:t>的全排列]</a:t>
            </a:r>
            <a:r>
              <a:rPr lang="zh-CN" altLang="en-US">
                <a:solidFill>
                  <a:srgbClr val="FF0000"/>
                </a:solidFill>
              </a:rPr>
              <a:t>—————</a:t>
            </a:r>
            <a:r>
              <a:rPr lang="zh-CN" altLang="en-US"/>
              <a:t>对应</a:t>
            </a:r>
            <a:r>
              <a:rPr lang="en-US" altLang="zh-CN"/>
              <a:t>acb</a:t>
            </a:r>
            <a:r>
              <a:rPr lang="zh-CN" altLang="en-US"/>
              <a:t>    </a:t>
            </a:r>
          </a:p>
          <a:p>
            <a:pPr lvl="1"/>
            <a:r>
              <a:rPr lang="en-US" altLang="zh-CN"/>
              <a:t>b</a:t>
            </a:r>
            <a:r>
              <a:rPr lang="zh-CN" altLang="en-US"/>
              <a:t>,[</a:t>
            </a:r>
            <a:r>
              <a:rPr lang="en-US" altLang="zh-CN"/>
              <a:t>a</a:t>
            </a:r>
            <a:r>
              <a:rPr lang="zh-CN" altLang="en-US"/>
              <a:t>,</a:t>
            </a:r>
            <a:r>
              <a:rPr lang="en-US" altLang="zh-CN"/>
              <a:t>c</a:t>
            </a:r>
            <a:r>
              <a:rPr lang="zh-CN" altLang="en-US"/>
              <a:t>的全排列]</a:t>
            </a:r>
          </a:p>
          <a:p>
            <a:pPr lvl="1"/>
            <a:r>
              <a:rPr lang="zh-CN" altLang="en-US"/>
              <a:t>      [</a:t>
            </a:r>
            <a:r>
              <a:rPr lang="en-US" altLang="zh-CN"/>
              <a:t>a</a:t>
            </a:r>
            <a:r>
              <a:rPr lang="zh-CN" altLang="en-US"/>
              <a:t>,</a:t>
            </a:r>
            <a:r>
              <a:rPr lang="en-US" altLang="zh-CN"/>
              <a:t>c</a:t>
            </a:r>
            <a:r>
              <a:rPr lang="zh-CN" altLang="en-US"/>
              <a:t>]的全排列又可以看作是</a:t>
            </a:r>
          </a:p>
          <a:p>
            <a:pPr lvl="1"/>
            <a:r>
              <a:rPr lang="zh-CN" altLang="en-US"/>
              <a:t>         </a:t>
            </a:r>
            <a:r>
              <a:rPr lang="en-US" altLang="zh-CN"/>
              <a:t>a</a:t>
            </a:r>
            <a:r>
              <a:rPr lang="zh-CN" altLang="en-US"/>
              <a:t>,[</a:t>
            </a:r>
            <a:r>
              <a:rPr lang="en-US" altLang="zh-CN"/>
              <a:t>c</a:t>
            </a:r>
            <a:r>
              <a:rPr lang="zh-CN" altLang="en-US"/>
              <a:t>的全排列]</a:t>
            </a:r>
            <a:r>
              <a:rPr lang="zh-CN" altLang="en-US">
                <a:solidFill>
                  <a:srgbClr val="FF0000"/>
                </a:solidFill>
              </a:rPr>
              <a:t>—————</a:t>
            </a:r>
            <a:r>
              <a:rPr lang="zh-CN" altLang="en-US"/>
              <a:t>对应</a:t>
            </a:r>
            <a:r>
              <a:rPr lang="en-US" altLang="zh-CN"/>
              <a:t>bac</a:t>
            </a:r>
            <a:endParaRPr lang="zh-CN" altLang="en-US"/>
          </a:p>
          <a:p>
            <a:pPr lvl="1"/>
            <a:r>
              <a:rPr lang="zh-CN" altLang="en-US"/>
              <a:t>         </a:t>
            </a:r>
            <a:r>
              <a:rPr lang="en-US" altLang="zh-CN"/>
              <a:t>c</a:t>
            </a:r>
            <a:r>
              <a:rPr lang="zh-CN" altLang="en-US"/>
              <a:t>,[</a:t>
            </a:r>
            <a:r>
              <a:rPr lang="en-US" altLang="zh-CN"/>
              <a:t>a</a:t>
            </a:r>
            <a:r>
              <a:rPr lang="zh-CN" altLang="en-US"/>
              <a:t>的全排列]</a:t>
            </a:r>
            <a:r>
              <a:rPr lang="zh-CN" altLang="en-US">
                <a:solidFill>
                  <a:srgbClr val="FF0000"/>
                </a:solidFill>
              </a:rPr>
              <a:t>—————</a:t>
            </a:r>
            <a:r>
              <a:rPr lang="zh-CN" altLang="en-US"/>
              <a:t>对应</a:t>
            </a:r>
            <a:r>
              <a:rPr lang="en-US" altLang="zh-CN"/>
              <a:t>bca</a:t>
            </a:r>
            <a:r>
              <a:rPr lang="zh-CN" altLang="en-US"/>
              <a:t>    </a:t>
            </a:r>
          </a:p>
          <a:p>
            <a:pPr lvl="1"/>
            <a:r>
              <a:rPr lang="en-US" altLang="zh-CN"/>
              <a:t>c</a:t>
            </a:r>
            <a:r>
              <a:rPr lang="zh-CN" altLang="en-US"/>
              <a:t>,[</a:t>
            </a:r>
            <a:r>
              <a:rPr lang="en-US" altLang="zh-CN"/>
              <a:t>b,a</a:t>
            </a:r>
            <a:r>
              <a:rPr lang="zh-CN" altLang="en-US"/>
              <a:t>的全排列]</a:t>
            </a:r>
          </a:p>
          <a:p>
            <a:pPr lvl="1"/>
            <a:r>
              <a:rPr lang="zh-CN" altLang="en-US"/>
              <a:t>      [</a:t>
            </a:r>
            <a:r>
              <a:rPr lang="en-US" altLang="zh-CN"/>
              <a:t>b,a</a:t>
            </a:r>
            <a:r>
              <a:rPr lang="zh-CN" altLang="en-US"/>
              <a:t>]的全排列又可以看作是</a:t>
            </a:r>
          </a:p>
          <a:p>
            <a:pPr lvl="1"/>
            <a:r>
              <a:rPr lang="en-US" altLang="zh-CN"/>
              <a:t>	</a:t>
            </a:r>
            <a:r>
              <a:rPr lang="zh-CN" altLang="en-US">
                <a:sym typeface="+mn-ea"/>
              </a:rPr>
              <a:t>  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,[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的全排列]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—————</a:t>
            </a:r>
            <a:r>
              <a:rPr lang="zh-CN" altLang="en-US">
                <a:sym typeface="+mn-ea"/>
              </a:rPr>
              <a:t>对应</a:t>
            </a:r>
            <a:r>
              <a:rPr lang="en-US" altLang="zh-CN">
                <a:sym typeface="+mn-ea"/>
              </a:rPr>
              <a:t>cba</a:t>
            </a:r>
            <a:endParaRPr lang="zh-CN" altLang="en-US"/>
          </a:p>
          <a:p>
            <a:pPr lvl="1"/>
            <a:r>
              <a:rPr lang="zh-CN" altLang="en-US"/>
              <a:t>         </a:t>
            </a:r>
            <a:r>
              <a:rPr lang="en-US" altLang="zh-CN"/>
              <a:t>a</a:t>
            </a:r>
            <a:r>
              <a:rPr lang="zh-CN" altLang="en-US"/>
              <a:t>,[</a:t>
            </a:r>
            <a:r>
              <a:rPr lang="en-US" altLang="zh-CN"/>
              <a:t>b</a:t>
            </a:r>
            <a:r>
              <a:rPr lang="zh-CN" altLang="en-US"/>
              <a:t>的全排列]</a:t>
            </a:r>
            <a:r>
              <a:rPr lang="zh-CN" altLang="en-US">
                <a:solidFill>
                  <a:srgbClr val="FF0000"/>
                </a:solidFill>
              </a:rPr>
              <a:t>—————</a:t>
            </a:r>
            <a:r>
              <a:rPr lang="zh-CN" altLang="en-US"/>
              <a:t>对应</a:t>
            </a:r>
            <a:r>
              <a:rPr lang="en-US" altLang="zh-CN"/>
              <a:t>cab</a:t>
            </a:r>
            <a:endParaRPr lang="zh-CN" altLang="en-US"/>
          </a:p>
          <a:p>
            <a:pPr lvl="1"/>
            <a:r>
              <a:rPr lang="zh-CN" altLang="en-US"/>
              <a:t>  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955" y="1736725"/>
            <a:ext cx="4196080" cy="4670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49960" y="768985"/>
            <a:ext cx="2035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</a:rPr>
              <a:t>实践</a:t>
            </a:r>
            <a:r>
              <a:rPr lang="en-US" altLang="zh-CN" sz="2400" b="1">
                <a:solidFill>
                  <a:schemeClr val="accent1"/>
                </a:solidFill>
              </a:rPr>
              <a:t>—</a:t>
            </a:r>
            <a:r>
              <a:rPr lang="zh-CN" altLang="en-US" sz="2400" b="1">
                <a:solidFill>
                  <a:schemeClr val="accent1"/>
                </a:solidFill>
              </a:rPr>
              <a:t>走迷宫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1468120"/>
            <a:ext cx="8420100" cy="4732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  <p:bldLst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49960" y="768985"/>
            <a:ext cx="2035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</a:rPr>
              <a:t>实践</a:t>
            </a:r>
            <a:r>
              <a:rPr lang="en-US" altLang="zh-CN" sz="2400" b="1">
                <a:solidFill>
                  <a:schemeClr val="accent1"/>
                </a:solidFill>
              </a:rPr>
              <a:t>—</a:t>
            </a:r>
            <a:r>
              <a:rPr lang="zh-CN" altLang="en-US" sz="2400" b="1">
                <a:solidFill>
                  <a:schemeClr val="accent1"/>
                </a:solidFill>
              </a:rPr>
              <a:t>走迷宫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70" y="342900"/>
            <a:ext cx="7355840" cy="61855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  <p:bldLst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>
                <a:sym typeface="+mn-ea"/>
              </a:rPr>
              <a:t>斐波那契数列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2101" y="1239550"/>
            <a:ext cx="10608248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sz="2000" dirty="0"/>
              <a:t>斐波那契数列（Fibonacci sequence），又称黄金分割数列，因数学家莱昂纳多·斐波那契（Leonardo Fibonacci）以兔子繁殖为例子而引入，故又称为“兔子数列”，指的是这样一个数列：</a:t>
            </a:r>
            <a:r>
              <a:rPr lang="en-US" sz="2000" dirty="0"/>
              <a:t>0</a:t>
            </a:r>
            <a:r>
              <a:rPr lang="zh-CN" altLang="en-US" sz="2000" dirty="0"/>
              <a:t>、</a:t>
            </a:r>
            <a:r>
              <a:rPr sz="2000" dirty="0"/>
              <a:t>1、1、2、3、5、8、13、21、34、……在数学上，斐波那契数列以如下被以递推的方法定义：</a:t>
            </a:r>
            <a:r>
              <a:rPr sz="2000" dirty="0">
                <a:solidFill>
                  <a:srgbClr val="FF0000"/>
                </a:solidFill>
              </a:rPr>
              <a:t>F(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sz="2000" dirty="0">
                <a:solidFill>
                  <a:srgbClr val="FF0000"/>
                </a:solidFill>
              </a:rPr>
              <a:t>)=0，F(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sz="2000" dirty="0">
                <a:solidFill>
                  <a:srgbClr val="FF0000"/>
                </a:solidFill>
              </a:rPr>
              <a:t>)=1, F(n)=F(n - 1)+F(n - 2)</a:t>
            </a:r>
            <a:r>
              <a:rPr sz="2000" dirty="0"/>
              <a:t>（n ≥ 2，n ∈ N*）</a:t>
            </a:r>
            <a:r>
              <a:rPr lang="zh-CN" sz="2000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1380" y="2844165"/>
            <a:ext cx="4032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求</a:t>
            </a:r>
            <a:r>
              <a:rPr dirty="0">
                <a:sym typeface="+mn-ea"/>
              </a:rPr>
              <a:t>斐波那契数列</a:t>
            </a:r>
            <a:r>
              <a:rPr lang="zh-CN" dirty="0">
                <a:sym typeface="+mn-ea"/>
              </a:rPr>
              <a:t>的</a:t>
            </a:r>
            <a:r>
              <a:rPr lang="zh-CN" dirty="0">
                <a:solidFill>
                  <a:srgbClr val="FF0000"/>
                </a:solidFill>
                <a:sym typeface="+mn-ea"/>
              </a:rPr>
              <a:t>第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40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项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F(40)</a:t>
            </a:r>
            <a:r>
              <a:rPr lang="zh-CN" altLang="en-US" dirty="0">
                <a:sym typeface="+mn-ea"/>
              </a:rPr>
              <a:t>的值？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1380" y="3495040"/>
            <a:ext cx="214693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F(0)=0</a:t>
            </a:r>
          </a:p>
          <a:p>
            <a:pPr algn="l"/>
            <a:r>
              <a:rPr lang="en-US" altLang="zh-CN"/>
              <a:t>F(1)=1</a:t>
            </a:r>
          </a:p>
          <a:p>
            <a:pPr algn="l"/>
            <a:r>
              <a:rPr lang="en-US" altLang="zh-CN">
                <a:sym typeface="+mn-ea"/>
              </a:rPr>
              <a:t>F(2)=F(0)+F(1)=1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F(3)=F(1)+F(2)=2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F(4)=F(2)+F(3)=3</a:t>
            </a:r>
            <a:endParaRPr lang="en-US" altLang="zh-CN"/>
          </a:p>
          <a:p>
            <a:pPr algn="l"/>
            <a:r>
              <a:rPr lang="en-US" altLang="zh-CN"/>
              <a:t>……</a:t>
            </a:r>
          </a:p>
          <a:p>
            <a:pPr algn="l"/>
            <a:r>
              <a:rPr lang="en-US" altLang="zh-CN"/>
              <a:t>……</a:t>
            </a:r>
          </a:p>
          <a:p>
            <a:pPr algn="l"/>
            <a:r>
              <a:rPr lang="en-US" altLang="zh-CN">
                <a:sym typeface="+mn-ea"/>
              </a:rPr>
              <a:t>F(39)=F(37)+F(38)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F(40)=F(38)+F(39)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05" y="3495040"/>
            <a:ext cx="4849495" cy="2584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50" y="3495040"/>
            <a:ext cx="3624580" cy="2585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rgbClr val="FF0000"/>
                </a:solidFill>
              </a:rPr>
              <a:t>迭代算法</a:t>
            </a:r>
          </a:p>
        </p:txBody>
      </p:sp>
      <p:sp>
        <p:nvSpPr>
          <p:cNvPr id="12" name="矩形 11"/>
          <p:cNvSpPr/>
          <p:nvPr/>
        </p:nvSpPr>
        <p:spPr>
          <a:xfrm>
            <a:off x="449201" y="1219865"/>
            <a:ext cx="1060824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sz="2000" dirty="0"/>
              <a:t>利用迭代算法处理问题，需要考虑以下三个方面：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12240" y="2729230"/>
            <a:ext cx="101803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②</a:t>
            </a:r>
            <a:r>
              <a:rPr lang="zh-CN" altLang="en-US">
                <a:solidFill>
                  <a:srgbClr val="FF0000"/>
                </a:solidFill>
              </a:rPr>
              <a:t>建立迭代关系式</a:t>
            </a:r>
            <a:r>
              <a:rPr lang="zh-CN" altLang="en-US"/>
              <a:t>。所谓迭代关系式，指如何从变量的</a:t>
            </a:r>
            <a:r>
              <a:rPr lang="zh-CN" altLang="en-US">
                <a:solidFill>
                  <a:srgbClr val="FF0000"/>
                </a:solidFill>
              </a:rPr>
              <a:t>前一个值推出其下一个值</a:t>
            </a:r>
            <a:r>
              <a:rPr lang="zh-CN" altLang="en-US"/>
              <a:t>的公式（或关系）。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12240" y="3416300"/>
            <a:ext cx="9987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③</a:t>
            </a:r>
            <a:r>
              <a:rPr lang="zh-CN" altLang="en-US">
                <a:solidFill>
                  <a:srgbClr val="FF0000"/>
                </a:solidFill>
              </a:rPr>
              <a:t>控制迭代过程</a:t>
            </a:r>
            <a:r>
              <a:rPr lang="zh-CN" altLang="en-US"/>
              <a:t>。迭代过程在经过若干次重复执行以后要能结束，因此，要设定</a:t>
            </a:r>
            <a:r>
              <a:rPr lang="zh-CN" altLang="en-US">
                <a:solidFill>
                  <a:srgbClr val="FF0000"/>
                </a:solidFill>
              </a:rPr>
              <a:t>迭代结束的条件</a:t>
            </a:r>
            <a:r>
              <a:rPr lang="zh-CN" altLang="en-US"/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2240" y="1913890"/>
            <a:ext cx="99872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/>
            <a:r>
              <a:rPr dirty="0">
                <a:sym typeface="+mn-ea"/>
              </a:rPr>
              <a:t>①</a:t>
            </a:r>
            <a:r>
              <a:rPr dirty="0">
                <a:solidFill>
                  <a:srgbClr val="FF0000"/>
                </a:solidFill>
                <a:sym typeface="+mn-ea"/>
              </a:rPr>
              <a:t>确定迭代变量</a:t>
            </a:r>
            <a:r>
              <a:rPr dirty="0">
                <a:sym typeface="+mn-ea"/>
              </a:rPr>
              <a:t>。在能够用迭代算法处理的问题中，</a:t>
            </a:r>
            <a:r>
              <a:rPr dirty="0">
                <a:solidFill>
                  <a:srgbClr val="FF0000"/>
                </a:solidFill>
                <a:sym typeface="+mn-ea"/>
              </a:rPr>
              <a:t>至少具有一个</a:t>
            </a:r>
            <a:r>
              <a:rPr dirty="0">
                <a:sym typeface="+mn-ea"/>
              </a:rPr>
              <a:t>直接或间接地不断由旧值递推出新值的变量，这个变量就是迭代变量。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迭代算法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dirty="0">
                <a:solidFill>
                  <a:srgbClr val="FF0000"/>
                </a:solidFill>
              </a:rPr>
              <a:t>求平方根</a:t>
            </a:r>
          </a:p>
        </p:txBody>
      </p:sp>
      <p:sp>
        <p:nvSpPr>
          <p:cNvPr id="12" name="矩形 11"/>
          <p:cNvSpPr/>
          <p:nvPr/>
        </p:nvSpPr>
        <p:spPr>
          <a:xfrm>
            <a:off x="449201" y="1219865"/>
            <a:ext cx="1060824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fontAlgn="auto">
              <a:extLst>
                <a:ext uri="{35155182-B16C-46BC-9424-99874614C6A1}">
                  <wpsdc:indentchars xmlns:wpsdc="http://www.wps.cn/officeDocument/2017/drawingmlCustomData" xmlns="" val="200" checksum="282533468"/>
                </a:ext>
              </a:extLst>
            </a:pPr>
            <a:r>
              <a:rPr lang="zh-CN" sz="2000" dirty="0"/>
              <a:t>利用迭代公式：</a:t>
            </a:r>
            <a:r>
              <a:rPr lang="en-US" altLang="zh-CN" sz="2000" dirty="0"/>
              <a:t>x</a:t>
            </a:r>
            <a:r>
              <a:rPr lang="zh-CN" sz="2000" baseline="-25000" dirty="0"/>
              <a:t>n+1</a:t>
            </a:r>
            <a:r>
              <a:rPr lang="zh-CN" sz="2000" dirty="0"/>
              <a:t>＝</a:t>
            </a:r>
            <a:r>
              <a:rPr lang="en-US" altLang="zh-CN" sz="2000" dirty="0"/>
              <a:t>1/2</a:t>
            </a:r>
            <a:r>
              <a:rPr lang="zh-CN" sz="2000" dirty="0"/>
              <a:t>（x</a:t>
            </a:r>
            <a:r>
              <a:rPr lang="zh-CN" sz="2000" baseline="-25000" dirty="0"/>
              <a:t>n</a:t>
            </a:r>
            <a:r>
              <a:rPr lang="zh-CN" sz="2000" dirty="0"/>
              <a:t>＋</a:t>
            </a:r>
            <a:r>
              <a:rPr lang="en-US" altLang="zh-CN" sz="2000" dirty="0"/>
              <a:t>a/x</a:t>
            </a:r>
            <a:r>
              <a:rPr lang="en-US" altLang="zh-CN" sz="2000" baseline="-25000" dirty="0"/>
              <a:t>n</a:t>
            </a:r>
            <a:r>
              <a:rPr lang="zh-CN" sz="2000" dirty="0"/>
              <a:t>）（n</a:t>
            </a:r>
            <a:r>
              <a:rPr lang="en-US" altLang="zh-CN" sz="2000" dirty="0"/>
              <a:t>≥</a:t>
            </a:r>
            <a:r>
              <a:rPr lang="zh-CN" sz="2000" dirty="0"/>
              <a:t> 0），求</a:t>
            </a:r>
            <a:r>
              <a:rPr lang="en-US" altLang="zh-CN" sz="2000" dirty="0"/>
              <a:t>a</a:t>
            </a:r>
            <a:r>
              <a:rPr lang="zh-CN" altLang="en-US" sz="2000" dirty="0"/>
              <a:t>的平方根：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12875" y="3007360"/>
            <a:ext cx="101803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②确定迭代公式：</a:t>
            </a:r>
            <a:r>
              <a:rPr lang="en-US" altLang="zh-CN" dirty="0">
                <a:sym typeface="+mn-ea"/>
              </a:rPr>
              <a:t>x</a:t>
            </a:r>
            <a:r>
              <a:rPr lang="zh-CN" baseline="-25000" dirty="0">
                <a:sym typeface="+mn-ea"/>
              </a:rPr>
              <a:t>n+1</a:t>
            </a:r>
            <a:r>
              <a:rPr lang="zh-CN" dirty="0">
                <a:sym typeface="+mn-ea"/>
              </a:rPr>
              <a:t>＝</a:t>
            </a:r>
            <a:r>
              <a:rPr lang="en-US" altLang="zh-CN" dirty="0">
                <a:sym typeface="+mn-ea"/>
              </a:rPr>
              <a:t>1/2</a:t>
            </a:r>
            <a:r>
              <a:rPr lang="zh-CN" dirty="0">
                <a:sym typeface="+mn-ea"/>
              </a:rPr>
              <a:t>（x</a:t>
            </a:r>
            <a:r>
              <a:rPr lang="zh-CN" baseline="-25000" dirty="0">
                <a:sym typeface="+mn-ea"/>
              </a:rPr>
              <a:t>n</a:t>
            </a:r>
            <a:r>
              <a:rPr lang="zh-CN" dirty="0">
                <a:sym typeface="+mn-ea"/>
              </a:rPr>
              <a:t>＋</a:t>
            </a:r>
            <a:r>
              <a:rPr lang="en-US" altLang="zh-CN" dirty="0">
                <a:sym typeface="+mn-ea"/>
              </a:rPr>
              <a:t>a/x</a:t>
            </a:r>
            <a:r>
              <a:rPr lang="en-US" altLang="zh-CN" baseline="-25000" dirty="0">
                <a:sym typeface="+mn-ea"/>
              </a:rPr>
              <a:t>n</a:t>
            </a:r>
            <a:r>
              <a:rPr lang="zh-CN" dirty="0">
                <a:sym typeface="+mn-ea"/>
              </a:rPr>
              <a:t>）</a:t>
            </a:r>
            <a:r>
              <a:rPr lang="zh-CN" altLang="en-US"/>
              <a:t>，并求出</a:t>
            </a:r>
            <a:r>
              <a:rPr lang="en-US" altLang="zh-CN"/>
              <a:t>x</a:t>
            </a:r>
            <a:r>
              <a:rPr lang="en-US" altLang="zh-CN" baseline="-25000"/>
              <a:t>n+1</a:t>
            </a:r>
            <a:r>
              <a:rPr lang="zh-CN" altLang="en-US"/>
              <a:t>的值。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12240" y="3489960"/>
            <a:ext cx="99879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③重复步骤2，直到前后两次求出的X值（</a:t>
            </a:r>
            <a:r>
              <a:rPr lang="en-US" altLang="zh-CN"/>
              <a:t>x</a:t>
            </a:r>
            <a:r>
              <a:rPr lang="en-US" altLang="zh-CN" baseline="-25000"/>
              <a:t>n</a:t>
            </a:r>
            <a:r>
              <a:rPr lang="zh-CN" altLang="en-US"/>
              <a:t>和</a:t>
            </a:r>
            <a:r>
              <a:rPr lang="en-US" altLang="zh-CN"/>
              <a:t>x</a:t>
            </a:r>
            <a:r>
              <a:rPr lang="zh-CN" altLang="en-US" baseline="-25000"/>
              <a:t>n+</a:t>
            </a:r>
            <a:r>
              <a:rPr lang="en-US" altLang="zh-CN" baseline="-25000"/>
              <a:t>1</a:t>
            </a:r>
            <a:r>
              <a:rPr lang="zh-CN" altLang="en-US"/>
              <a:t>）满足一定的误差，即 </a:t>
            </a:r>
            <a:r>
              <a:rPr lang="en-US" altLang="zh-CN"/>
              <a:t>|x</a:t>
            </a:r>
            <a:r>
              <a:rPr lang="zh-CN" altLang="en-US" baseline="-25000"/>
              <a:t>n+</a:t>
            </a:r>
            <a:r>
              <a:rPr lang="en-US" altLang="zh-CN" baseline="-25000"/>
              <a:t>1</a:t>
            </a:r>
            <a:r>
              <a:rPr lang="zh-CN" altLang="en-US"/>
              <a:t>-x</a:t>
            </a:r>
            <a:r>
              <a:rPr lang="zh-CN" altLang="en-US" baseline="-25000"/>
              <a:t>n</a:t>
            </a:r>
            <a:r>
              <a:rPr lang="en-US" altLang="zh-CN">
                <a:sym typeface="+mn-ea"/>
              </a:rPr>
              <a:t>|</a:t>
            </a:r>
            <a:r>
              <a:rPr lang="zh-CN" altLang="en-US" baseline="-25000"/>
              <a:t> </a:t>
            </a:r>
            <a:r>
              <a:rPr lang="zh-CN" altLang="en-US"/>
              <a:t>&lt;</a:t>
            </a:r>
            <a:r>
              <a:rPr lang="zh-CN" altLang="en-US">
                <a:sym typeface="+mn-ea"/>
              </a:rPr>
              <a:t>10</a:t>
            </a:r>
            <a:r>
              <a:rPr lang="zh-CN" altLang="en-US" baseline="30000">
                <a:sym typeface="+mn-ea"/>
              </a:rPr>
              <a:t>-5</a:t>
            </a:r>
            <a:r>
              <a:rPr lang="zh-CN" altLang="en-US"/>
              <a:t>，迭代结束。</a:t>
            </a:r>
            <a:r>
              <a:rPr lang="en-US" altLang="zh-CN"/>
              <a:t>x</a:t>
            </a:r>
            <a:r>
              <a:rPr lang="zh-CN" altLang="en-US" baseline="-25000"/>
              <a:t>n+</a:t>
            </a:r>
            <a:r>
              <a:rPr lang="en-US" altLang="zh-CN" baseline="-25000"/>
              <a:t>1</a:t>
            </a:r>
            <a:r>
              <a:rPr lang="zh-CN" altLang="en-US"/>
              <a:t>就是所求的平方根 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2875" y="2467610"/>
            <a:ext cx="9987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/>
            <a:r>
              <a:rPr dirty="0">
                <a:sym typeface="+mn-ea"/>
              </a:rPr>
              <a:t>①设定迭代变量X的初始值x</a:t>
            </a:r>
            <a:r>
              <a:rPr lang="en-US" baseline="-25000" dirty="0">
                <a:sym typeface="+mn-ea"/>
              </a:rPr>
              <a:t>0</a:t>
            </a:r>
            <a:r>
              <a:rPr dirty="0">
                <a:sym typeface="+mn-ea"/>
              </a:rPr>
              <a:t>，如取x</a:t>
            </a:r>
            <a:r>
              <a:rPr lang="en-US" baseline="-25000" dirty="0">
                <a:sym typeface="+mn-ea"/>
              </a:rPr>
              <a:t>0</a:t>
            </a:r>
            <a:r>
              <a:rPr dirty="0">
                <a:sym typeface="+mn-ea"/>
              </a:rPr>
              <a:t>＝ 1。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6195" y="1748790"/>
            <a:ext cx="9579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以求2的平方根为例，可估测一个近似值（如x</a:t>
            </a:r>
            <a:r>
              <a:rPr lang="zh-CN" altLang="en-US" baseline="-25000"/>
              <a:t>0</a:t>
            </a:r>
            <a:r>
              <a:rPr lang="zh-CN" altLang="en-US"/>
              <a:t>=1)作为初值，设定前后两次求出的</a:t>
            </a:r>
            <a:r>
              <a:rPr lang="en-US" altLang="zh-CN"/>
              <a:t>x</a:t>
            </a:r>
            <a:r>
              <a:rPr lang="zh-CN" altLang="en-US"/>
              <a:t>的差的绝对值小于10</a:t>
            </a:r>
            <a:r>
              <a:rPr lang="zh-CN" altLang="en-US" baseline="30000"/>
              <a:t>-5</a:t>
            </a:r>
            <a:r>
              <a:rPr lang="zh-CN" altLang="en-US"/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10" y="4349750"/>
            <a:ext cx="9364980" cy="1935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349750"/>
            <a:ext cx="9296400" cy="1943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迭代算法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dirty="0">
                <a:solidFill>
                  <a:srgbClr val="FF0000"/>
                </a:solidFill>
              </a:rPr>
              <a:t>求自然对数</a:t>
            </a:r>
            <a:r>
              <a:rPr lang="en-US" altLang="zh-CN" dirty="0">
                <a:solidFill>
                  <a:srgbClr val="FF0000"/>
                </a:solidFill>
              </a:rPr>
              <a:t>e</a:t>
            </a:r>
            <a:r>
              <a:rPr dirty="0">
                <a:solidFill>
                  <a:srgbClr val="FF0000"/>
                </a:solidFill>
              </a:rPr>
              <a:t>的值</a:t>
            </a:r>
          </a:p>
        </p:txBody>
      </p:sp>
      <p:pic>
        <p:nvPicPr>
          <p:cNvPr id="5" name="图片 4" descr="1637892662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65" y="1022350"/>
            <a:ext cx="7559675" cy="481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75" y="4440555"/>
            <a:ext cx="3752215" cy="59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迭代算法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dirty="0">
                <a:solidFill>
                  <a:srgbClr val="FF0000"/>
                </a:solidFill>
              </a:rPr>
              <a:t>求圆周率</a:t>
            </a:r>
            <a:r>
              <a:rPr lang="en-US" altLang="zh-CN" dirty="0">
                <a:solidFill>
                  <a:srgbClr val="FF0000"/>
                </a:solidFill>
              </a:rPr>
              <a:t>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9925" y="1118235"/>
            <a:ext cx="1044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求圆周率</a:t>
            </a:r>
            <a:r>
              <a:rPr lang="en-US" altLang="zh-CN"/>
              <a:t>π</a:t>
            </a:r>
            <a:r>
              <a:rPr lang="zh-CN" altLang="en-US"/>
              <a:t>值的方法是：计算公式 </a:t>
            </a:r>
            <a:r>
              <a:rPr lang="en-US" altLang="zh-CN"/>
              <a:t>π/4</a:t>
            </a:r>
            <a:r>
              <a:rPr lang="zh-CN" altLang="en-US"/>
              <a:t>＝ 1-</a:t>
            </a:r>
            <a:r>
              <a:rPr lang="en-US" altLang="zh-CN"/>
              <a:t>1/3</a:t>
            </a:r>
            <a:r>
              <a:rPr lang="zh-CN" altLang="en-US"/>
              <a:t>+</a:t>
            </a:r>
            <a:r>
              <a:rPr lang="en-US" altLang="zh-CN"/>
              <a:t>1/5</a:t>
            </a:r>
            <a:r>
              <a:rPr lang="zh-CN" altLang="en-US"/>
              <a:t>-</a:t>
            </a:r>
            <a:r>
              <a:rPr lang="en-US" altLang="zh-CN"/>
              <a:t>1/7</a:t>
            </a:r>
            <a:r>
              <a:rPr lang="zh-CN" altLang="en-US"/>
              <a:t>＋… 的值，直到最后一项的绝对值小于10</a:t>
            </a:r>
            <a:r>
              <a:rPr lang="zh-CN" altLang="en-US" baseline="30000"/>
              <a:t>-</a:t>
            </a:r>
            <a:r>
              <a:rPr lang="en-US" altLang="zh-CN" baseline="30000"/>
              <a:t>7</a:t>
            </a:r>
            <a:r>
              <a:rPr lang="zh-CN" altLang="en-US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45" y="2053590"/>
            <a:ext cx="4614545" cy="3961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迭代算法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dirty="0">
                <a:solidFill>
                  <a:srgbClr val="FF0000"/>
                </a:solidFill>
              </a:rPr>
              <a:t>求最大公约数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80" y="1093470"/>
            <a:ext cx="8930640" cy="49758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30525" y="2338070"/>
            <a:ext cx="1684020" cy="3956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222875" y="2346960"/>
            <a:ext cx="1887220" cy="3956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01185" y="5309870"/>
            <a:ext cx="4909185" cy="466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rgbClr val="FF0000"/>
                </a:solidFill>
              </a:rPr>
              <a:t>猜数字游戏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2550795" y="732790"/>
            <a:ext cx="7090410" cy="4651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36675" y="5480050"/>
            <a:ext cx="96393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609600" fontAlgn="auto">
              <a:extLst>
                <a:ext uri="{35155182-B16C-46BC-9424-99874614C6A1}">
                  <wpsdc:indentchars xmlns:wpsdc="http://www.wps.cn/officeDocument/2017/drawingmlCustomData" xmlns="" val="200" checksum="4158780845"/>
                </a:ext>
              </a:extLst>
            </a:pPr>
            <a:r>
              <a:rPr lang="zh-CN" altLang="en-US" sz="2400"/>
              <a:t>大问题的解决中嵌套着与原问题相似的规模较小的问题。这种解决问题的方式在计算机科学中称为</a:t>
            </a:r>
            <a:r>
              <a:rPr lang="zh-CN" altLang="en-US" sz="2400">
                <a:solidFill>
                  <a:srgbClr val="FF0000"/>
                </a:solidFill>
              </a:rPr>
              <a:t>递归</a:t>
            </a:r>
            <a:r>
              <a:rPr lang="zh-CN" altLang="en-US" sz="240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rgbClr val="FF0000"/>
                </a:solidFill>
              </a:rPr>
              <a:t>递归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2505" y="1148715"/>
            <a:ext cx="7936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设计递归算法时，要满足两个条件：确定</a:t>
            </a:r>
            <a:r>
              <a:rPr lang="zh-CN" altLang="en-US">
                <a:solidFill>
                  <a:srgbClr val="FF0000"/>
                </a:solidFill>
              </a:rPr>
              <a:t>递归公式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递归结束</a:t>
            </a:r>
            <a:r>
              <a:rPr lang="zh-CN" altLang="en-US"/>
              <a:t>条件。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68755" y="1781175"/>
            <a:ext cx="7459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利用递归算法求n的阶乘 （ n!= </a:t>
            </a:r>
            <a:r>
              <a:rPr lang="en-US" altLang="zh-CN" sz="2400"/>
              <a:t>1</a:t>
            </a:r>
            <a:r>
              <a:rPr lang="zh-CN" altLang="en-US" sz="2400"/>
              <a:t> × 2 × … × n 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45" y="3813810"/>
            <a:ext cx="3482340" cy="1021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68755" y="2395855"/>
            <a:ext cx="96488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数学知识可知， n!=n ×</a:t>
            </a:r>
            <a:r>
              <a:rPr lang="en-US" altLang="zh-CN"/>
              <a:t>(n-1)</a:t>
            </a:r>
            <a:r>
              <a:rPr lang="zh-CN" altLang="en-US"/>
              <a:t>！，并且规定</a:t>
            </a:r>
            <a:r>
              <a:rPr lang="zh-CN" altLang="en-US">
                <a:solidFill>
                  <a:srgbClr val="FF0000"/>
                </a:solidFill>
              </a:rPr>
              <a:t>0!=1</a:t>
            </a:r>
            <a:r>
              <a:rPr lang="zh-CN" altLang="en-US"/>
              <a:t>。设函数fac(n)=n！，则 fac</a:t>
            </a:r>
            <a:r>
              <a:rPr lang="en-US" altLang="zh-CN"/>
              <a:t>(n)</a:t>
            </a:r>
            <a:r>
              <a:rPr lang="zh-CN" altLang="en-US"/>
              <a:t>可表示为：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150" y="3172460"/>
            <a:ext cx="3322320" cy="2303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2967355"/>
            <a:ext cx="5699760" cy="315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9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9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9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9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9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LARGE_SHA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LARGE_SHA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LARGE_SHA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994"/>
  <p:tag name="KSO_WM_TEMPLATE_THUMBS_INDEX" val="1、5、6、7、8、9、10、11、12、13、15"/>
  <p:tag name="KSO_WM_TEMPLATE_MASTER_TYPE" val="1"/>
  <p:tag name="KSO_WM_TEMPLATE_COLOR_TYPE" val="1"/>
  <p:tag name="KSO_WM_TEMPLATE_MASTER_THUMB_INDEX" val="1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LARGE_SHAPE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4F0E4"/>
      </a:dk2>
      <a:lt2>
        <a:srgbClr val="FFFFFF"/>
      </a:lt2>
      <a:accent1>
        <a:srgbClr val="8EAF98"/>
      </a:accent1>
      <a:accent2>
        <a:srgbClr val="99B596"/>
      </a:accent2>
      <a:accent3>
        <a:srgbClr val="A6BB92"/>
      </a:accent3>
      <a:accent4>
        <a:srgbClr val="B5C08E"/>
      </a:accent4>
      <a:accent5>
        <a:srgbClr val="C6C58C"/>
      </a:accent5>
      <a:accent6>
        <a:srgbClr val="D8C78B"/>
      </a:accent6>
      <a:hlink>
        <a:srgbClr val="99CCE3"/>
      </a:hlink>
      <a:folHlink>
        <a:srgbClr val="A27CA4"/>
      </a:folHlink>
    </a:clrScheme>
    <a:fontScheme name="自定义 1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1015</Words>
  <Application>Microsoft Office PowerPoint</Application>
  <PresentationFormat>自定义</PresentationFormat>
  <Paragraphs>100</Paragraphs>
  <Slides>18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2_Office 主题​​</vt:lpstr>
      <vt:lpstr>迭代与递归</vt:lpstr>
      <vt:lpstr>斐波那契数列</vt:lpstr>
      <vt:lpstr>迭代算法</vt:lpstr>
      <vt:lpstr>迭代算法-求平方根</vt:lpstr>
      <vt:lpstr>迭代算法-求自然对数e的值</vt:lpstr>
      <vt:lpstr>迭代算法-求圆周率π</vt:lpstr>
      <vt:lpstr>迭代算法-求最大公约数</vt:lpstr>
      <vt:lpstr>猜数字游戏</vt:lpstr>
      <vt:lpstr>递归</vt:lpstr>
      <vt:lpstr>PowerPoint 演示文稿</vt:lpstr>
      <vt:lpstr>斐波那契数列</vt:lpstr>
      <vt:lpstr>斐波那契数列—迭代、递归算法时间复杂度对比</vt:lpstr>
      <vt:lpstr>斐波那契数列—递归算法优化</vt:lpstr>
      <vt:lpstr>汉诺塔</vt:lpstr>
      <vt:lpstr>汉诺塔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迭代与递归</dc:title>
  <dc:creator>Lenovo</dc:creator>
  <cp:lastModifiedBy>ZZY</cp:lastModifiedBy>
  <cp:revision>273</cp:revision>
  <dcterms:created xsi:type="dcterms:W3CDTF">2021-06-03T05:04:00Z</dcterms:created>
  <dcterms:modified xsi:type="dcterms:W3CDTF">2021-12-01T02:05:36Z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B2352E01B7E54DFC8F74E85A5A00F7E5</vt:lpwstr>
  </property>
  <property fmtid="{D5CDD505-2E9C-101B-9397-08002B2CF9AE}" pid="3" name="KSOProductBuildVer">
    <vt:lpwstr>2052-11.3.0.9228</vt:lpwstr>
  </property>
</Properties>
</file>